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35" d="100"/>
          <a:sy n="135" d="100"/>
        </p:scale>
        <p:origin x="92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8834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200" b="1" kern="0" spc="3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SELLING YOUR BUSINESS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DDDDD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Every Seller Needs to Know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2286000"/>
            <a:ext cx="3200400" cy="36576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65867" y="4363056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Jennifer Jacobs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301752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DDDDD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Prepared for:</a:t>
            </a: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Business Sellers</a:t>
            </a:r>
            <a:endParaRPr lang="en-US" sz="12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DD5879C-6A67-56E9-6F2B-4BDF00B498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564" y="4389120"/>
            <a:ext cx="2108436" cy="78044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DETERMINES YOUR BUSINESS'S VALUE?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Value is not an opinion — it's a function of three measurable factors.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2743200" cy="3108960"/>
          </a:xfrm>
          <a:prstGeom prst="rect">
            <a:avLst/>
          </a:prstGeom>
          <a:solidFill>
            <a:srgbClr val="F5F5F5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2743200" cy="10972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691640"/>
            <a:ext cx="731520" cy="7315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02920" y="256032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CASH FLOW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502920" y="301752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much money the business actually puts in an owner's pocket each year — before debt and taxes.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337560" y="1417320"/>
            <a:ext cx="2743200" cy="3108960"/>
          </a:xfrm>
          <a:prstGeom prst="rect">
            <a:avLst/>
          </a:prstGeom>
          <a:solidFill>
            <a:srgbClr val="F5F5F5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337560" y="1417320"/>
            <a:ext cx="2743200" cy="10972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400" y="1691640"/>
            <a:ext cx="731520" cy="7315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474720" y="256032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ASSET VALUE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3474720" y="301752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fair market value of equipment, inventory, and other tangible items included in the sale.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6309360" y="1417320"/>
            <a:ext cx="2743200" cy="3108960"/>
          </a:xfrm>
          <a:prstGeom prst="rect">
            <a:avLst/>
          </a:prstGeom>
          <a:solidFill>
            <a:srgbClr val="F5F5F5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6309360" y="1417320"/>
            <a:ext cx="2743200" cy="10972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0" y="1691640"/>
            <a:ext cx="731520" cy="7315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446520" y="256032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RISK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6446520" y="301752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Lower risk = higher value. Factors include customer concentration, industry trends, and transferability.</a:t>
            </a:r>
            <a:endParaRPr lang="en-US" sz="1200" dirty="0"/>
          </a:p>
        </p:txBody>
      </p:sp>
      <p:sp>
        <p:nvSpPr>
          <p:cNvPr id="20" name="Shape 15"/>
          <p:cNvSpPr/>
          <p:nvPr/>
        </p:nvSpPr>
        <p:spPr>
          <a:xfrm>
            <a:off x="0" y="4732020"/>
            <a:ext cx="9144000" cy="411480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6"/>
          <p:cNvSpPr/>
          <p:nvPr/>
        </p:nvSpPr>
        <p:spPr>
          <a:xfrm>
            <a:off x="365760" y="47320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NUMBER BUYERS LOOK AT FIRST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3474720" cy="3840480"/>
          </a:xfrm>
          <a:prstGeom prst="rect">
            <a:avLst/>
          </a:prstGeom>
          <a:solidFill>
            <a:srgbClr val="1A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kern="0" spc="400" dirty="0">
                <a:solidFill>
                  <a:srgbClr val="CC1F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SDE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457200" y="169164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Seller Discretionary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Earnings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2423160"/>
            <a:ext cx="3017520" cy="27432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2514600"/>
            <a:ext cx="32918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DDDDD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total financial benefit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DDDDD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an owner receives from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DDDDD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business each year —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DDDDD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including salary, perks,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DDDDD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and profit.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3977640"/>
            <a:ext cx="3291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SDE × Market Multiple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= Asking Price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960120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Gets Added Into SDE: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4069080" y="1417320"/>
            <a:ext cx="4754880" cy="43891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069080" y="1417320"/>
            <a:ext cx="54864" cy="438912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251960" y="1463040"/>
            <a:ext cx="4572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Owner's salary &amp; payroll taxes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069080" y="1892808"/>
            <a:ext cx="475488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069080" y="1892808"/>
            <a:ext cx="54864" cy="438912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251960" y="1938528"/>
            <a:ext cx="4572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Personal perks (car, phone, travel)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069080" y="2368296"/>
            <a:ext cx="4754880" cy="43891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069080" y="2368296"/>
            <a:ext cx="54864" cy="438912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251960" y="2414016"/>
            <a:ext cx="4572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Depreciation &amp; amortization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069080" y="2843784"/>
            <a:ext cx="475488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069080" y="2843784"/>
            <a:ext cx="54864" cy="438912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251960" y="2889504"/>
            <a:ext cx="4572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Interest expense on business debt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4069080" y="3319272"/>
            <a:ext cx="4754880" cy="43891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4069080" y="3319272"/>
            <a:ext cx="54864" cy="438912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251960" y="3364992"/>
            <a:ext cx="4572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One-time or non-recurring expenses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4069080" y="3794760"/>
            <a:ext cx="475488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4069080" y="3794760"/>
            <a:ext cx="54864" cy="438912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251960" y="3840480"/>
            <a:ext cx="4572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Net income before taxes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65760" y="4846320"/>
            <a:ext cx="822960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DDDD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HomeSmart Advantage Realty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YOUR BUSINESS IS VALUED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Brokers use two methods together to arrive at a Most Probable Selling Price: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3931920" cy="3200400"/>
          </a:xfrm>
          <a:prstGeom prst="rect">
            <a:avLst/>
          </a:prstGeom>
          <a:solidFill>
            <a:srgbClr val="F5F5F5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3931920" cy="91440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1600200"/>
            <a:ext cx="548640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08760" y="160020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Income Approach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548640" y="2286000"/>
            <a:ext cx="356616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C1F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SDE × Multiple = Value
</a:t>
            </a: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Typical SDE multiples for small businesses range from </a:t>
            </a:r>
            <a:r>
              <a:rPr lang="en-US" sz="13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1.5× to 3.5×</a:t>
            </a: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depending on revenue size, industry, and risk factors.
</a:t>
            </a:r>
            <a:r>
              <a:rPr lang="en-US" sz="1300" i="1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 business generating $200K in SDE might sell for $400K–$600K.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4846320" y="1371600"/>
            <a:ext cx="3931920" cy="3200400"/>
          </a:xfrm>
          <a:prstGeom prst="rect">
            <a:avLst/>
          </a:prstGeom>
          <a:solidFill>
            <a:srgbClr val="F5F5F5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846320" y="1371600"/>
            <a:ext cx="3931920" cy="91440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3520" y="1600200"/>
            <a:ext cx="548640" cy="54864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989320" y="160020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 Approach</a:t>
            </a:r>
            <a:endParaRPr lang="en-US" sz="1800" dirty="0"/>
          </a:p>
        </p:txBody>
      </p:sp>
      <p:sp>
        <p:nvSpPr>
          <p:cNvPr id="14" name="Text 10"/>
          <p:cNvSpPr/>
          <p:nvPr/>
        </p:nvSpPr>
        <p:spPr>
          <a:xfrm>
            <a:off x="5029200" y="2286000"/>
            <a:ext cx="356616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C1F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Comparable Sales ("Comps")
</a:t>
            </a: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Similar businesses that have actually sold are used to benchmark your asking price.
</a:t>
            </a:r>
            <a:r>
              <a:rPr lang="en-US" sz="1300" i="1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Brokers access national databases of done deals to validate the price — the same way real estate comps work for home sales.</a:t>
            </a:r>
            <a:endParaRPr lang="en-US" sz="1500" dirty="0"/>
          </a:p>
        </p:txBody>
      </p:sp>
      <p:sp>
        <p:nvSpPr>
          <p:cNvPr id="15" name="Shape 1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365760" y="4846320"/>
            <a:ext cx="822960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DDDD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HomeSmart Advantage Realty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ARE YOU ACTUALLY SELLING?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Most business sales are structured as asset sales. Here's what that typically means: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3931920" cy="749808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54864" cy="74980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143560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Equipment &amp; Machinery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171907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Valued at fair market value — not book value.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2212848"/>
            <a:ext cx="393192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65760" y="2212848"/>
            <a:ext cx="54864" cy="74980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48640" y="2276856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Inventory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8640" y="256032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Valued at cost; physical count near closing.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3054096"/>
            <a:ext cx="3931920" cy="749808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65760" y="3054096"/>
            <a:ext cx="54864" cy="74980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0" y="3118104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Accounts Receivable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48640" y="3401568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Sometimes included, especially when financing is involved.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3895344"/>
            <a:ext cx="393192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65760" y="3895344"/>
            <a:ext cx="54864" cy="74980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48640" y="3959352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Leasehold Improvements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48640" y="4242816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Generally no value — they stay with the building.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846320" y="1371600"/>
            <a:ext cx="3931920" cy="749808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846320" y="1371600"/>
            <a:ext cx="54864" cy="74980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029200" y="143560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Vehicles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029200" y="171907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Valued using Kelly Blue Book or fair market appraisal.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846320" y="2212848"/>
            <a:ext cx="393192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846320" y="2212848"/>
            <a:ext cx="54864" cy="74980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029200" y="2276856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Customer List &amp; Goodwill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029200" y="256032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most valuable intangible — reflected in your asking price.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846320" y="3054096"/>
            <a:ext cx="3931920" cy="749808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846320" y="3054096"/>
            <a:ext cx="54864" cy="74980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5029200" y="3118104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Contracts &amp; Licenses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5029200" y="3401568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Transferable agreements can significantly boost value.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846320" y="3895344"/>
            <a:ext cx="393192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4846320" y="3895344"/>
            <a:ext cx="54864" cy="74980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5029200" y="3959352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Cash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5029200" y="4242816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Typically retained by the seller in an asset sale.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365760" y="4846320"/>
            <a:ext cx="822960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DDDD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HomeSmart Advantage Realty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HIDDEN VALUE — PHANTOM ASSETS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These intangibles don't appear on your balance sheet — but they directly drive your asking price.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1417320"/>
            <a:ext cx="2743200" cy="658368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20040" y="1417320"/>
            <a:ext cx="54864" cy="65836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72768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68680" y="1527048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Loyal customer base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3291840" y="1417320"/>
            <a:ext cx="2743200" cy="658368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291840" y="1417320"/>
            <a:ext cx="54864" cy="65836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1572768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840480" y="1527048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Strong reputation</a:t>
            </a:r>
            <a:endParaRPr lang="en-US" sz="1300" dirty="0"/>
          </a:p>
        </p:txBody>
      </p:sp>
      <p:sp>
        <p:nvSpPr>
          <p:cNvPr id="13" name="Shape 9"/>
          <p:cNvSpPr/>
          <p:nvPr/>
        </p:nvSpPr>
        <p:spPr>
          <a:xfrm>
            <a:off x="6263640" y="1417320"/>
            <a:ext cx="2743200" cy="658368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0"/>
          <p:cNvSpPr/>
          <p:nvPr/>
        </p:nvSpPr>
        <p:spPr>
          <a:xfrm>
            <a:off x="6263640" y="1417320"/>
            <a:ext cx="54864" cy="65836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1572768"/>
            <a:ext cx="320040" cy="32004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812280" y="1527048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Prime location</a:t>
            </a:r>
            <a:endParaRPr lang="en-US" sz="1300" dirty="0"/>
          </a:p>
        </p:txBody>
      </p:sp>
      <p:sp>
        <p:nvSpPr>
          <p:cNvPr id="17" name="Shape 12"/>
          <p:cNvSpPr/>
          <p:nvPr/>
        </p:nvSpPr>
        <p:spPr>
          <a:xfrm>
            <a:off x="320040" y="2194560"/>
            <a:ext cx="27432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3"/>
          <p:cNvSpPr/>
          <p:nvPr/>
        </p:nvSpPr>
        <p:spPr>
          <a:xfrm>
            <a:off x="320040" y="2194560"/>
            <a:ext cx="54864" cy="65836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350008"/>
            <a:ext cx="320040" cy="32004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868680" y="2304288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Long-term supplier relationships</a:t>
            </a:r>
            <a:endParaRPr lang="en-US" sz="1300" dirty="0"/>
          </a:p>
        </p:txBody>
      </p:sp>
      <p:sp>
        <p:nvSpPr>
          <p:cNvPr id="21" name="Shape 15"/>
          <p:cNvSpPr/>
          <p:nvPr/>
        </p:nvSpPr>
        <p:spPr>
          <a:xfrm>
            <a:off x="3291840" y="2194560"/>
            <a:ext cx="27432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6"/>
          <p:cNvSpPr/>
          <p:nvPr/>
        </p:nvSpPr>
        <p:spPr>
          <a:xfrm>
            <a:off x="3291840" y="2194560"/>
            <a:ext cx="54864" cy="65836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350008"/>
            <a:ext cx="320040" cy="320040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3840480" y="2304288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Skilled &amp; stable employees</a:t>
            </a:r>
            <a:endParaRPr lang="en-US" sz="1300" dirty="0"/>
          </a:p>
        </p:txBody>
      </p:sp>
      <p:sp>
        <p:nvSpPr>
          <p:cNvPr id="25" name="Shape 18"/>
          <p:cNvSpPr/>
          <p:nvPr/>
        </p:nvSpPr>
        <p:spPr>
          <a:xfrm>
            <a:off x="6263640" y="2194560"/>
            <a:ext cx="27432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19"/>
          <p:cNvSpPr/>
          <p:nvPr/>
        </p:nvSpPr>
        <p:spPr>
          <a:xfrm>
            <a:off x="6263640" y="2194560"/>
            <a:ext cx="54864" cy="65836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2350008"/>
            <a:ext cx="320040" cy="320040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6812280" y="2304288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Proprietary systems &amp; processes</a:t>
            </a:r>
            <a:endParaRPr lang="en-US" sz="1300" dirty="0"/>
          </a:p>
        </p:txBody>
      </p:sp>
      <p:sp>
        <p:nvSpPr>
          <p:cNvPr id="29" name="Shape 21"/>
          <p:cNvSpPr/>
          <p:nvPr/>
        </p:nvSpPr>
        <p:spPr>
          <a:xfrm>
            <a:off x="320040" y="2971800"/>
            <a:ext cx="2743200" cy="658368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2"/>
          <p:cNvSpPr/>
          <p:nvPr/>
        </p:nvSpPr>
        <p:spPr>
          <a:xfrm>
            <a:off x="320040" y="2971800"/>
            <a:ext cx="54864" cy="65836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1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127248"/>
            <a:ext cx="320040" cy="320040"/>
          </a:xfrm>
          <a:prstGeom prst="rect">
            <a:avLst/>
          </a:prstGeom>
        </p:spPr>
      </p:pic>
      <p:sp>
        <p:nvSpPr>
          <p:cNvPr id="32" name="Text 23"/>
          <p:cNvSpPr/>
          <p:nvPr/>
        </p:nvSpPr>
        <p:spPr>
          <a:xfrm>
            <a:off x="868680" y="3081528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Contracts &amp; recurring revenue</a:t>
            </a:r>
            <a:endParaRPr lang="en-US" sz="1300" dirty="0"/>
          </a:p>
        </p:txBody>
      </p:sp>
      <p:sp>
        <p:nvSpPr>
          <p:cNvPr id="33" name="Shape 24"/>
          <p:cNvSpPr/>
          <p:nvPr/>
        </p:nvSpPr>
        <p:spPr>
          <a:xfrm>
            <a:off x="3291840" y="2971800"/>
            <a:ext cx="2743200" cy="658368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25"/>
          <p:cNvSpPr/>
          <p:nvPr/>
        </p:nvSpPr>
        <p:spPr>
          <a:xfrm>
            <a:off x="3291840" y="2971800"/>
            <a:ext cx="54864" cy="65836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5" name="Image 7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3127248"/>
            <a:ext cx="320040" cy="320040"/>
          </a:xfrm>
          <a:prstGeom prst="rect">
            <a:avLst/>
          </a:prstGeom>
        </p:spPr>
      </p:pic>
      <p:sp>
        <p:nvSpPr>
          <p:cNvPr id="36" name="Text 26"/>
          <p:cNvSpPr/>
          <p:nvPr/>
        </p:nvSpPr>
        <p:spPr>
          <a:xfrm>
            <a:off x="3840480" y="3081528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Licenses &amp; permits</a:t>
            </a:r>
            <a:endParaRPr lang="en-US" sz="1300" dirty="0"/>
          </a:p>
        </p:txBody>
      </p:sp>
      <p:sp>
        <p:nvSpPr>
          <p:cNvPr id="37" name="Shape 27"/>
          <p:cNvSpPr/>
          <p:nvPr/>
        </p:nvSpPr>
        <p:spPr>
          <a:xfrm>
            <a:off x="6263640" y="2971800"/>
            <a:ext cx="2743200" cy="658368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28"/>
          <p:cNvSpPr/>
          <p:nvPr/>
        </p:nvSpPr>
        <p:spPr>
          <a:xfrm>
            <a:off x="6263640" y="2971800"/>
            <a:ext cx="54864" cy="65836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9" name="Image 8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3127248"/>
            <a:ext cx="320040" cy="320040"/>
          </a:xfrm>
          <a:prstGeom prst="rect">
            <a:avLst/>
          </a:prstGeom>
        </p:spPr>
      </p:pic>
      <p:sp>
        <p:nvSpPr>
          <p:cNvPr id="40" name="Text 29"/>
          <p:cNvSpPr/>
          <p:nvPr/>
        </p:nvSpPr>
        <p:spPr>
          <a:xfrm>
            <a:off x="6812280" y="3081528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Name recognition in the market</a:t>
            </a:r>
            <a:endParaRPr lang="en-US" sz="1300" dirty="0"/>
          </a:p>
        </p:txBody>
      </p:sp>
      <p:sp>
        <p:nvSpPr>
          <p:cNvPr id="41" name="Shape 30"/>
          <p:cNvSpPr/>
          <p:nvPr/>
        </p:nvSpPr>
        <p:spPr>
          <a:xfrm>
            <a:off x="320040" y="3749040"/>
            <a:ext cx="27432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31"/>
          <p:cNvSpPr/>
          <p:nvPr/>
        </p:nvSpPr>
        <p:spPr>
          <a:xfrm>
            <a:off x="320040" y="3749040"/>
            <a:ext cx="54864" cy="65836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3" name="Image 9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904488"/>
            <a:ext cx="320040" cy="320040"/>
          </a:xfrm>
          <a:prstGeom prst="rect">
            <a:avLst/>
          </a:prstGeom>
        </p:spPr>
      </p:pic>
      <p:sp>
        <p:nvSpPr>
          <p:cNvPr id="44" name="Text 32"/>
          <p:cNvSpPr/>
          <p:nvPr/>
        </p:nvSpPr>
        <p:spPr>
          <a:xfrm>
            <a:off x="868680" y="3858768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Backlog of orders</a:t>
            </a:r>
            <a:endParaRPr lang="en-US" sz="1300" dirty="0"/>
          </a:p>
        </p:txBody>
      </p:sp>
      <p:sp>
        <p:nvSpPr>
          <p:cNvPr id="45" name="Shape 33"/>
          <p:cNvSpPr/>
          <p:nvPr/>
        </p:nvSpPr>
        <p:spPr>
          <a:xfrm>
            <a:off x="3291840" y="3749040"/>
            <a:ext cx="27432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34"/>
          <p:cNvSpPr/>
          <p:nvPr/>
        </p:nvSpPr>
        <p:spPr>
          <a:xfrm>
            <a:off x="3291840" y="3749040"/>
            <a:ext cx="54864" cy="65836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7" name="Image 1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3904488"/>
            <a:ext cx="320040" cy="320040"/>
          </a:xfrm>
          <a:prstGeom prst="rect">
            <a:avLst/>
          </a:prstGeom>
        </p:spPr>
      </p:pic>
      <p:sp>
        <p:nvSpPr>
          <p:cNvPr id="48" name="Text 35"/>
          <p:cNvSpPr/>
          <p:nvPr/>
        </p:nvSpPr>
        <p:spPr>
          <a:xfrm>
            <a:off x="3840480" y="3858768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Recession-resistant industry</a:t>
            </a:r>
            <a:endParaRPr lang="en-US" sz="1300" dirty="0"/>
          </a:p>
        </p:txBody>
      </p:sp>
      <p:sp>
        <p:nvSpPr>
          <p:cNvPr id="49" name="Shape 36"/>
          <p:cNvSpPr/>
          <p:nvPr/>
        </p:nvSpPr>
        <p:spPr>
          <a:xfrm>
            <a:off x="6263640" y="3749040"/>
            <a:ext cx="27432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Shape 37"/>
          <p:cNvSpPr/>
          <p:nvPr/>
        </p:nvSpPr>
        <p:spPr>
          <a:xfrm>
            <a:off x="6263640" y="3749040"/>
            <a:ext cx="54864" cy="658368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1" name="Image 1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3904488"/>
            <a:ext cx="320040" cy="320040"/>
          </a:xfrm>
          <a:prstGeom prst="rect">
            <a:avLst/>
          </a:prstGeom>
        </p:spPr>
      </p:pic>
      <p:sp>
        <p:nvSpPr>
          <p:cNvPr id="52" name="Text 38"/>
          <p:cNvSpPr/>
          <p:nvPr/>
        </p:nvSpPr>
        <p:spPr>
          <a:xfrm>
            <a:off x="6812280" y="3858768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Low employee turnover</a:t>
            </a:r>
            <a:endParaRPr lang="en-US" sz="1300" dirty="0"/>
          </a:p>
        </p:txBody>
      </p:sp>
      <p:sp>
        <p:nvSpPr>
          <p:cNvPr id="53" name="Shape 3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40"/>
          <p:cNvSpPr/>
          <p:nvPr/>
        </p:nvSpPr>
        <p:spPr>
          <a:xfrm>
            <a:off x="365760" y="4846320"/>
            <a:ext cx="822960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DDDD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HomeSmart Advantage Realty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 YOU HAVE AN EIDL LOAN — READ THIS</a:t>
            </a:r>
            <a:endParaRPr lang="en-US" sz="18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960120"/>
            <a:ext cx="548640" cy="5486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51560" y="96012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COVID Economic Injury Disaster Loans (EIDLs) are 30-year SBA loans at 3.75% — and they come with strings attached when selling.</a:t>
            </a:r>
            <a:endParaRPr lang="en-US" sz="1400" dirty="0"/>
          </a:p>
        </p:txBody>
      </p:sp>
      <p:sp>
        <p:nvSpPr>
          <p:cNvPr id="6" name="Shape 3"/>
          <p:cNvSpPr/>
          <p:nvPr/>
        </p:nvSpPr>
        <p:spPr>
          <a:xfrm>
            <a:off x="365760" y="1737360"/>
            <a:ext cx="8412480" cy="685800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365760" y="1737360"/>
            <a:ext cx="54864" cy="685800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48640" y="1801368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SBA liens must be cleared before you can sell</a:t>
            </a:r>
            <a:endParaRPr lang="en-US" sz="1200" dirty="0"/>
          </a:p>
          <a:p>
            <a:pPr marL="0" indent="0">
              <a:buNone/>
            </a:pPr>
            <a:r>
              <a:rPr lang="en-US" sz="115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Loans over $20,000 placed a UCC lien on business assets. These must be released at or before closing.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65760" y="2496312"/>
            <a:ext cx="841248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65760" y="2496312"/>
            <a:ext cx="54864" cy="685800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548640" y="256032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SBA must approve the change of ownership</a:t>
            </a:r>
            <a:endParaRPr lang="en-US" sz="1200" dirty="0"/>
          </a:p>
          <a:p>
            <a:pPr marL="0" indent="0">
              <a:buNone/>
            </a:pPr>
            <a:r>
              <a:rPr lang="en-US" sz="115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SBA has a formal process — plan ahead, as approvals can take significant time.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65760" y="3255264"/>
            <a:ext cx="8412480" cy="685800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65760" y="3255264"/>
            <a:ext cx="54864" cy="685800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48640" y="3319272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Response times are very slow right now</a:t>
            </a:r>
            <a:endParaRPr lang="en-US" sz="1200" dirty="0"/>
          </a:p>
          <a:p>
            <a:pPr marL="0" indent="0">
              <a:buNone/>
            </a:pPr>
            <a:r>
              <a:rPr lang="en-US" sz="115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SBA recently reduced EIDL staffing. Expect delays getting payoff statements and approvals.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365760" y="4014216"/>
            <a:ext cx="841248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365760" y="4014216"/>
            <a:ext cx="54864" cy="685800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548640" y="4078224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 tip: Download your payoff statement monthly</a:t>
            </a:r>
            <a:endParaRPr lang="en-US" sz="1200" dirty="0"/>
          </a:p>
          <a:p>
            <a:pPr marL="0" indent="0">
              <a:buNone/>
            </a:pPr>
            <a:r>
              <a:rPr lang="en-US" sz="115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Log into your EIDL Loan Portal regularly and save your payoff statement — your escrow officer will need it.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365760" y="4846320"/>
            <a:ext cx="822960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DDDD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HomeSmart Advantage Realty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ROADMAP TO A SUCCESSFUL SALE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8412480" cy="71323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02920" y="1033272"/>
            <a:ext cx="475488" cy="475488"/>
          </a:xfrm>
          <a:prstGeom prst="ellipse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03327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115568" y="987552"/>
            <a:ext cx="7589520" cy="576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5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Gather Financials</a:t>
            </a:r>
            <a:endParaRPr lang="en-US" sz="1350" dirty="0"/>
          </a:p>
          <a:p>
            <a:pPr marL="0" indent="0">
              <a:buNone/>
            </a:pPr>
            <a:r>
              <a:rPr lang="en-US" sz="12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 years of P&amp;Ls, tax returns, and balance sheets. The more organized, the faster the process.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365760" y="1719072"/>
            <a:ext cx="841248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02920" y="1837944"/>
            <a:ext cx="475488" cy="475488"/>
          </a:xfrm>
          <a:prstGeom prst="ellipse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183794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115568" y="1792224"/>
            <a:ext cx="7589520" cy="576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5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Broker Opinion of Value</a:t>
            </a:r>
            <a:endParaRPr lang="en-US" sz="1350" dirty="0"/>
          </a:p>
          <a:p>
            <a:pPr marL="0" indent="0">
              <a:buNone/>
            </a:pPr>
            <a:r>
              <a:rPr lang="en-US" sz="12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broker recasts the financials and runs comps to determine a most probable selling price.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365760" y="2523744"/>
            <a:ext cx="8412480" cy="71323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02920" y="2642616"/>
            <a:ext cx="475488" cy="475488"/>
          </a:xfrm>
          <a:prstGeom prst="ellipse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2920" y="264261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115568" y="2596896"/>
            <a:ext cx="7589520" cy="576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5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List &amp; Market</a:t>
            </a:r>
            <a:endParaRPr lang="en-US" sz="1350" dirty="0"/>
          </a:p>
          <a:p>
            <a:pPr marL="0" indent="0">
              <a:buNone/>
            </a:pPr>
            <a:r>
              <a:rPr lang="en-US" sz="12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business is confidentially marketed to qualified buyers through broker networks and databases.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365760" y="3328416"/>
            <a:ext cx="841248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02920" y="3447288"/>
            <a:ext cx="475488" cy="475488"/>
          </a:xfrm>
          <a:prstGeom prst="ellipse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02920" y="344728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115568" y="3401568"/>
            <a:ext cx="7589520" cy="576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5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Buyer Due Diligence</a:t>
            </a:r>
            <a:endParaRPr lang="en-US" sz="1350" dirty="0"/>
          </a:p>
          <a:p>
            <a:pPr marL="0" indent="0">
              <a:buNone/>
            </a:pPr>
            <a:r>
              <a:rPr lang="en-US" sz="12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Qualified buyers review your financials under NDA. Expect questions — full transparency speeds this up.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365760" y="4133088"/>
            <a:ext cx="8412480" cy="71323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502920" y="4251960"/>
            <a:ext cx="475488" cy="475488"/>
          </a:xfrm>
          <a:prstGeom prst="ellipse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02920" y="425196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115568" y="4206240"/>
            <a:ext cx="7589520" cy="576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50" b="1" dirty="0">
                <a:solidFill>
                  <a:srgbClr val="1A1A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Open Escrow &amp; Close</a:t>
            </a:r>
            <a:endParaRPr lang="en-US" sz="1350" dirty="0"/>
          </a:p>
          <a:p>
            <a:pPr marL="0" indent="0">
              <a:buNone/>
            </a:pPr>
            <a:r>
              <a:rPr lang="en-US" sz="1200" dirty="0">
                <a:solidFill>
                  <a:srgbClr val="44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Once terms are agreed, escrow opens. Liens are cleared, SBA approvals obtained, and funds transfer.</a:t>
            </a:r>
            <a:endParaRPr lang="en-US" sz="1350" dirty="0"/>
          </a:p>
        </p:txBody>
      </p:sp>
      <p:sp>
        <p:nvSpPr>
          <p:cNvPr id="24" name="Shape 2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A1A1A"/>
          </a:solidFill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65760" y="4846320"/>
            <a:ext cx="822960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DDDD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HomeSmart Advantage Realty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64008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READY TO KNOW WHAT YOUR</a:t>
            </a:r>
            <a:endParaRPr lang="en-US" sz="3400" dirty="0"/>
          </a:p>
          <a:p>
            <a:pPr marL="0" indent="0" algn="l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BUSINESS IS WORTH?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548640" y="1965960"/>
            <a:ext cx="3200400" cy="36576"/>
          </a:xfrm>
          <a:prstGeom prst="rect">
            <a:avLst/>
          </a:prstGeom>
          <a:solidFill>
            <a:srgbClr val="CC1F36"/>
          </a:solidFill>
          <a:ln w="12700">
            <a:solidFill>
              <a:srgbClr val="CC1F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2103120"/>
            <a:ext cx="8046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DDDDD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 provide a confidential, no-obligation Business Opinion of Value to help you understand what your business could sell for — and when to make your move.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48640" y="4434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HomeSmart Advantage Realty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329184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i="1" dirty="0">
                <a:solidFill>
                  <a:srgbClr val="CC1F3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Let's talk about your next chapter.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790</Words>
  <Application>Microsoft Office PowerPoint</Application>
  <PresentationFormat>On-screen Show (16:9)</PresentationFormat>
  <Paragraphs>114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Selling Your Business — What You Need to Know</dc:title>
  <dc:subject>PptxGenJS Presentation</dc:subject>
  <dc:creator>PptxGenJS</dc:creator>
  <cp:lastModifiedBy>Joe Jacobs</cp:lastModifiedBy>
  <cp:revision>2</cp:revision>
  <dcterms:created xsi:type="dcterms:W3CDTF">2026-03-19T14:10:49Z</dcterms:created>
  <dcterms:modified xsi:type="dcterms:W3CDTF">2026-03-19T14:18:05Z</dcterms:modified>
</cp:coreProperties>
</file>